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22"/>
  </p:notesMasterIdLst>
  <p:sldIdLst>
    <p:sldId id="256" r:id="rId2"/>
    <p:sldId id="265" r:id="rId3"/>
    <p:sldId id="266" r:id="rId4"/>
    <p:sldId id="267" r:id="rId5"/>
    <p:sldId id="271" r:id="rId6"/>
    <p:sldId id="272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8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E7792-C8C6-4D81-A7F6-5B16D4EF9B84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B3049-E2AA-43D2-BC10-084C04883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31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9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9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1133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87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478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72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80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1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0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2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9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2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3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0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A0F3-4214-404E-8929-8826AE95D73D}" type="datetimeFigureOut">
              <a:rPr lang="en-US" smtClean="0"/>
              <a:t>03-Nov-22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1D0561-9B15-41C8-B8DC-DC8F3771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3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ractic-on.ro/hub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ctic-on.ro/documente/" TargetMode="External"/><Relationship Id="rId2" Type="http://schemas.openxmlformats.org/officeDocument/2006/relationships/hyperlink" Target="https://www.practic-on.ro/hub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ctic-on.ro/hub/" TargetMode="External"/><Relationship Id="rId2" Type="http://schemas.openxmlformats.org/officeDocument/2006/relationships/hyperlink" Target="mailto:practiconpractica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69505" y="2151063"/>
            <a:ext cx="8824405" cy="1861644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Prezentarea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care va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sprijini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implementarea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sistemului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informare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coordonata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ambele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sensuri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de la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companii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sectorul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privat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catre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reteaua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unitatilor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b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it-IT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realizata</a:t>
            </a: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activitatii</a:t>
            </a: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A.4.2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Crearea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unui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sistem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de informare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coordonat</a:t>
            </a:r>
            <a:r>
              <a:rPr lang="ro-RO" sz="1800" b="1" i="1" u="none" strike="noStrike" baseline="0" dirty="0">
                <a:solidFill>
                  <a:schemeClr val="tx1"/>
                </a:solidFill>
              </a:rPr>
              <a:t>ă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,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în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ambele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sensuri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: de la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companii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/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sectorul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privat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c</a:t>
            </a:r>
            <a:r>
              <a:rPr lang="ro-RO" sz="1800" b="1" i="1" u="none" strike="noStrike" baseline="0" dirty="0">
                <a:solidFill>
                  <a:schemeClr val="tx1"/>
                </a:solidFill>
              </a:rPr>
              <a:t>ă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tre re</a:t>
            </a:r>
            <a:r>
              <a:rPr lang="ro-RO" sz="1800" b="1" i="1" u="none" strike="noStrike" baseline="0" dirty="0">
                <a:solidFill>
                  <a:schemeClr val="tx1"/>
                </a:solidFill>
              </a:rPr>
              <a:t>ț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eaua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unit</a:t>
            </a:r>
            <a:r>
              <a:rPr lang="ro-RO" sz="1800" b="1" i="1" u="none" strike="noStrike" baseline="0" dirty="0">
                <a:solidFill>
                  <a:schemeClr val="tx1"/>
                </a:solidFill>
              </a:rPr>
              <a:t>ă</a:t>
            </a:r>
            <a:r>
              <a:rPr lang="ro-RO" sz="1050" b="1" i="1" dirty="0">
                <a:solidFill>
                  <a:schemeClr val="tx1"/>
                </a:solidFill>
              </a:rPr>
              <a:t>ț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ilor</a:t>
            </a:r>
            <a:r>
              <a:rPr lang="it-IT" sz="1800" b="1" i="1" u="none" strike="noStrike" baseline="0" dirty="0">
                <a:solidFill>
                  <a:schemeClr val="tx1"/>
                </a:solidFill>
              </a:rPr>
              <a:t> de 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înv</a:t>
            </a:r>
            <a:r>
              <a:rPr lang="ro-RO" sz="1800" b="1" i="1" u="none" strike="noStrike" baseline="0" dirty="0">
                <a:solidFill>
                  <a:schemeClr val="tx1"/>
                </a:solidFill>
              </a:rPr>
              <a:t>ă</a:t>
            </a:r>
            <a:r>
              <a:rPr lang="ro-RO" sz="1050" b="1" i="1" dirty="0">
                <a:solidFill>
                  <a:schemeClr val="tx1"/>
                </a:solidFill>
              </a:rPr>
              <a:t>ță</a:t>
            </a:r>
            <a:r>
              <a:rPr lang="it-IT" sz="1800" b="1" i="1" u="none" strike="noStrike" baseline="0" dirty="0" err="1">
                <a:solidFill>
                  <a:schemeClr val="tx1"/>
                </a:solidFill>
              </a:rPr>
              <a:t>mânt</a:t>
            </a:r>
            <a:br>
              <a:rPr lang="en-US" sz="1050" b="1" i="1" dirty="0">
                <a:solidFill>
                  <a:srgbClr val="0070C0"/>
                </a:solidFill>
              </a:rPr>
            </a:b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b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</a:br>
            <a:r>
              <a:rPr lang="en-US" sz="1800" b="1" i="1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Practic</a:t>
            </a:r>
            <a:r>
              <a:rPr lang="ro-RO" sz="1800" b="1" i="1" dirty="0">
                <a:solidFill>
                  <a:srgbClr val="0070C0"/>
                </a:solidFill>
                <a:latin typeface="Arial" panose="020B0604020202020204" pitchFamily="34" charset="0"/>
              </a:rPr>
              <a:t>ă</a:t>
            </a:r>
            <a:r>
              <a:rPr lang="en-US" sz="1800" b="1" i="1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800" b="1" i="1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pentru</a:t>
            </a:r>
            <a:r>
              <a:rPr lang="en-US" sz="1800" b="1" i="1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o </a:t>
            </a:r>
            <a:r>
              <a:rPr lang="en-US" sz="1800" b="1" i="1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carier</a:t>
            </a:r>
            <a:r>
              <a:rPr lang="ro-RO" sz="1800" b="1" i="1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ă</a:t>
            </a:r>
            <a:r>
              <a:rPr lang="en-US" sz="1800" b="1" i="1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de success - PRACTIC-ON   - </a:t>
            </a:r>
            <a:r>
              <a:rPr lang="en-US" sz="1800" b="1" i="1" dirty="0">
                <a:solidFill>
                  <a:srgbClr val="0070C0"/>
                </a:solidFill>
                <a:latin typeface="Arial" panose="020B0604020202020204" pitchFamily="34" charset="0"/>
              </a:rPr>
              <a:t>ID 131118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F423567-9B27-D005-01FE-96939E1EE210}"/>
              </a:ext>
            </a:extLst>
          </p:cNvPr>
          <p:cNvSpPr txBox="1"/>
          <p:nvPr/>
        </p:nvSpPr>
        <p:spPr>
          <a:xfrm>
            <a:off x="8629095" y="5193437"/>
            <a:ext cx="2601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Bobocea</a:t>
            </a:r>
            <a:r>
              <a:rPr lang="en-US" dirty="0"/>
              <a:t> Alexandru 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Expert </a:t>
            </a:r>
            <a:r>
              <a:rPr lang="en-US" dirty="0" err="1">
                <a:solidFill>
                  <a:schemeClr val="bg2">
                    <a:lumMod val="75000"/>
                  </a:schemeClr>
                </a:solidFill>
              </a:rPr>
              <a:t>Parteneriate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0155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Beneficiile grupului </a:t>
            </a:r>
            <a:r>
              <a:rPr lang="ro-RO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ro-RO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317072"/>
            <a:ext cx="9048483" cy="3539659"/>
          </a:xfrm>
        </p:spPr>
        <p:txBody>
          <a:bodyPr>
            <a:normAutofit/>
          </a:bodyPr>
          <a:lstStyle/>
          <a:p>
            <a:pPr algn="l"/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Prin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participarea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grupului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contexte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reale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stagiile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prin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informarea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consilierea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grupului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acesta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îș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poate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adecva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tept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rile pe care le are de la pia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muncii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adapt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â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ndu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-se la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ceea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pia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muncii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poate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ofere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realitate</a:t>
            </a:r>
            <a:r>
              <a:rPr lang="ro-RO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Organizarea practicii elevilor le asigur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acestora o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ansa sporit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 consolidat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preg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tire,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acord cu realitatea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ntalnit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viitoarele locuri de munc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cre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ș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terea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nivelului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ocupare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a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elevilor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din GT;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O tranzi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ț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ie facil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a grupului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ț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 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 la sistemul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ș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colar la pia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ț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 muncii;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Furnizarea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activit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ăț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consiliere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ș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orientare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profesional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permite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o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decizie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informat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a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grupului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tinta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privind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continuarea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studiilor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sau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dob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â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ndirea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unui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loc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munc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formarea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unei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imagini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mai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fidele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cu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privire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la propria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carier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deprinderea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a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lua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decizii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privind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carierea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ș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dob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â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ndirea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unui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set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strategii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dezvoltare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;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Participarea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la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stagii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practic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î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cadrul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departamentelor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celor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2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parteneri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cu vast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experien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ță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dar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ș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î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cadrul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altor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companii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at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ent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selectate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;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Participarea la un concurs pe meserii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și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posibilitatea c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âș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tig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rii de premii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î</a:t>
            </a: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 valoare de 1000 lei;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50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Beneficiile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Unitatilor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invatamant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317072"/>
            <a:ext cx="9048483" cy="3539659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corelarea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specializarilor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organizate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unitati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invatamant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din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domeniile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Turism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si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Alimentatie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Economic, Servicii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Comert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cu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cerintele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pietei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muncii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in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contextul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strategiilor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nationale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relevante</a:t>
            </a:r>
            <a:r>
              <a:rPr lang="en-US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elevi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preg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ă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ti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ț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ș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din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punct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vedere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practic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î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n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domeniile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pe care le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studiaz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ă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, cu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acces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la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informa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ț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ii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actuale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privind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 pia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ț</a:t>
            </a:r>
            <a:r>
              <a:rPr lang="en-US" sz="1400" dirty="0">
                <a:solidFill>
                  <a:schemeClr val="tx1"/>
                </a:solidFill>
                <a:ea typeface="Verdana" panose="020B0604030504040204" pitchFamily="34" charset="0"/>
              </a:rPr>
              <a:t>a </a:t>
            </a:r>
            <a:r>
              <a:rPr lang="en-US" sz="1400" dirty="0" err="1">
                <a:solidFill>
                  <a:schemeClr val="tx1"/>
                </a:solidFill>
                <a:ea typeface="Verdana" panose="020B0604030504040204" pitchFamily="34" charset="0"/>
              </a:rPr>
              <a:t>muncii</a:t>
            </a:r>
            <a:r>
              <a:rPr lang="ro-RO" sz="1400" dirty="0">
                <a:solidFill>
                  <a:schemeClr val="tx1"/>
                </a:solidFill>
                <a:ea typeface="Verdana" panose="020B0604030504040204" pitchFamily="34" charset="0"/>
              </a:rPr>
              <a:t>.</a:t>
            </a:r>
            <a:endParaRPr lang="en-US" sz="1400" dirty="0">
              <a:solidFill>
                <a:schemeClr val="tx1"/>
              </a:solidFill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valorificarea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structurilor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parteneriat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social (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parteneriatul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intre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unitatile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invatamant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si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angajatori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)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pentru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mentinerea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adecvarii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ofertei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educationale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prin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intermediul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retelei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nou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infiintate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;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adaptarea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competentelor,metodelor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si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programelor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predare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la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nevoile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pietei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muncii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elevii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vor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fi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indrumati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si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consiliati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isi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identifice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aptitudinile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 le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constientizeze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isi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construiasca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competentele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transversale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pe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punctele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lor forte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dezvoltarea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aptitudini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transversale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in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randul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elevilor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, care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creasca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angajabilitatea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si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dobandirea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competentelor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tehnice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necesare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integrarii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si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mentinerii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pe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piata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muncii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prin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stagiile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practica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082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Beneficiile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Companiilor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970844"/>
            <a:ext cx="9048483" cy="3885888"/>
          </a:xfrm>
        </p:spPr>
        <p:txBody>
          <a:bodyPr>
            <a:noAutofit/>
          </a:bodyPr>
          <a:lstStyle/>
          <a:p>
            <a:pPr algn="l"/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Acces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facil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selectarea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potentialilor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angajati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din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deomeniul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activitate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ale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companiei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Posibilitatea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participa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activ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procesul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formare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viitorilor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angajati</a:t>
            </a:r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Reducerea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costurilor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integrare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locul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viitorilor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angajati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prin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oferirea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stagii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personalizate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 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specificul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companiei</a:t>
            </a:r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Evitarea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problemelor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lipsa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forta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calificata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domeniul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care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activeaza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Turism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si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Alimentatie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Economic, Servicii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Comert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si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conexe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Procesarea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evenimentelor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si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bauturilor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Cresterea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numarului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tutori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din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companii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avand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rezultat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buna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pregatire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domeniu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viitorilor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absolventi</a:t>
            </a:r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Meninerea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avantajului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competitiv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prin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acces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forta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munca</a:t>
            </a: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bine </a:t>
            </a:r>
            <a:r>
              <a:rPr lang="en-US" sz="14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pregatita</a:t>
            </a:r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80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Reteaua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068496"/>
            <a:ext cx="9048483" cy="3788235"/>
          </a:xfrm>
        </p:spPr>
        <p:txBody>
          <a:bodyPr>
            <a:noAutofit/>
          </a:bodyPr>
          <a:lstStyle/>
          <a:p>
            <a:pPr algn="l"/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Reteaua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sprijini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implementarea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sistemului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informare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coordonata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ambele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sensuri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de la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companii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sectorul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privat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catre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reteaua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unitatilor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este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structura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locală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tip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partenerial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fară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personalitate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juridica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cu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dezvoltarea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unui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informare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coordonata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ambele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sensuri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ambele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tipuri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actori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(unitati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 de o parte si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angajatori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pe de alta parte)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putand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transmite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timp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privind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profilul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populatiei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scolare care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necesita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stagii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practica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nevoia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reala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competente practice de pe piata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muncii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urmare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dezvoltarii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tehnologice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a altor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factori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interveni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vederea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corelarii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curriculelor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practica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locuri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disponibile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derularea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stagii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practica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finalitatea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angajarii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alte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locuri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vacante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absolventii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secundar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tertiar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nonuniversitar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liceele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tehnologice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scoli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profesionale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postliceale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zona de  implementare 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proiectului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regiunea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Sud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Muntenia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Sud Est.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72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646" y="1553592"/>
            <a:ext cx="9152876" cy="683581"/>
          </a:xfrm>
        </p:spPr>
        <p:txBody>
          <a:bodyPr/>
          <a:lstStyle/>
          <a:p>
            <a:pPr marL="0" marR="0" algn="just">
              <a:lnSpc>
                <a:spcPct val="104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PARTENERIATUL PENTRU IMPLEMENTAREA SISTEMULUI DE INFORMARE COORDONATA, IN AMBELE SENSURI: DE LA COMPANII/ SECTORUL PRIVAT CATRE RETEAUA UNITATILOR DE INVATAMANT SECUNDAR SI TERTIAR NONUNIVERSITAR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724" y="2450237"/>
            <a:ext cx="8726750" cy="3406494"/>
          </a:xfrm>
        </p:spPr>
        <p:txBody>
          <a:bodyPr>
            <a:noAutofit/>
          </a:bodyPr>
          <a:lstStyle/>
          <a:p>
            <a:pPr algn="l"/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RETEUA are la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bază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acord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semnat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reprezentatul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legal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Solicitantului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FLY TIME EMPRETEC  si de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reprezentantul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legal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Beneficiarului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TRAVEL TIME D&amp;R  si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actorii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agreat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participarea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activa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it-IT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 ai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fi: agenti economici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calitate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angajatori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potentiali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parteneri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practica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potentiali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angajatori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elevilor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GT,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organizatii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non-profit tot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calitate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angajator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orice alte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organizatii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a face parte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retea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scopul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dezvoltarii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termen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mediu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lung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colaborarii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mediul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scolar -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angajatori-viitori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absolventi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angajati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87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646" y="1553593"/>
            <a:ext cx="9152876" cy="337352"/>
          </a:xfrm>
        </p:spPr>
        <p:txBody>
          <a:bodyPr/>
          <a:lstStyle/>
          <a:p>
            <a:pPr marL="0" marR="0" algn="just">
              <a:lnSpc>
                <a:spcPct val="104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ADMITEREA MEMBRILOR IN CADRUL RETELEI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724" y="1997476"/>
            <a:ext cx="10175536" cy="3859255"/>
          </a:xfrm>
        </p:spPr>
        <p:txBody>
          <a:bodyPr>
            <a:noAutofit/>
          </a:bodyPr>
          <a:lstStyle/>
          <a:p>
            <a:pPr algn="l"/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obtine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calitatea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RETELEI, orice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persoana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juridica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categoriile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eligibile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Companii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private,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ONG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alte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categorii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persoane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juridice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Procedura de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aderare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presupune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parcurgerea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multor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etape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Exprimarea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interesului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persoanei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entitatii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juridice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doreste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aderarea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</a:t>
            </a: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Expertul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Parteneriate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va 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pune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dispozitia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actorului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interesat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formularul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standard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acord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aderare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il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informa cu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privire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prezentul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Plan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lucru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prin fax, e-mail, prin posta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unei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intalniri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fata in fata,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localizarea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entitatii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disponiblitatea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reprezentantului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accesteia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o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intalnire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format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fizic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online,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conform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datelor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contact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furnizate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catre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aplicant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scrisoarea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121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646" y="1553593"/>
            <a:ext cx="9152876" cy="337352"/>
          </a:xfrm>
        </p:spPr>
        <p:txBody>
          <a:bodyPr/>
          <a:lstStyle/>
          <a:p>
            <a:pPr marL="0" marR="0" algn="just">
              <a:lnSpc>
                <a:spcPct val="104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Prezentarea</a:t>
            </a: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 </a:t>
            </a:r>
            <a:r>
              <a:rPr lang="it-IT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aplicantului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724" y="1997476"/>
            <a:ext cx="10175536" cy="3859255"/>
          </a:xfrm>
        </p:spPr>
        <p:txBody>
          <a:bodyPr>
            <a:noAutofit/>
          </a:bodyPr>
          <a:lstStyle/>
          <a:p>
            <a:pPr algn="l"/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Entitatile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aderat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RETEA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primi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acces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hub-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virtual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gasi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despre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Retea (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prezentarea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descrirea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activitatilor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plan de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actiune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initial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revizuit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prezentari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evenimentele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organizate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despre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participarea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evenimente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actiuni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periodice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elaborate de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experti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etc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https://www.practic-on.ro/hub/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447ACE-8AB6-68DA-9FC0-7FBA0963E6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8800" y="2974304"/>
            <a:ext cx="6365289" cy="288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048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646" y="1553593"/>
            <a:ext cx="9152876" cy="337352"/>
          </a:xfrm>
        </p:spPr>
        <p:txBody>
          <a:bodyPr/>
          <a:lstStyle/>
          <a:p>
            <a:pPr marL="0" marR="0" algn="just">
              <a:lnSpc>
                <a:spcPct val="104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ATRIBUTIILE RETELEI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724" y="1997476"/>
            <a:ext cx="10175536" cy="3859255"/>
          </a:xfrm>
        </p:spPr>
        <p:txBody>
          <a:bodyPr>
            <a:noAutofit/>
          </a:bodyPr>
          <a:lstStyle/>
          <a:p>
            <a:pPr algn="l"/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RETEAUA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asigura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implementarea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actiunilor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aferente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proiectului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 legatura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asupra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dezvoltarii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implementarii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sistemului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informare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coordonata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ambele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sensuri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de la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companii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sectorul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privat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catre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reteaua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unitatilor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</a:t>
            </a:r>
            <a:r>
              <a:rPr lang="it-IT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secundar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tertiar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nonuniversitar</a:t>
            </a:r>
            <a:r>
              <a:rPr lang="it-IT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monitorizeaza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progresele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inregistrate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indeplinirea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obiectivelor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sens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scop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RETEAUA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considerare datele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socio-economice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statistice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indicatorii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comuni si specifici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asupra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dezvoltarii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sistemului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informare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coordonata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ambele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sensuri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de la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companii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sectorul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privat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catre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reteaua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unitatilor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invatamant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inclusiv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modificarile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valorice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privire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acestia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progresele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vederea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atingerii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valorilor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tinta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cuantificate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a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obiectivelor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definite 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unui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plan de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actiune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RETELEI.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Informatiile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colectate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la toti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actorii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implicati prin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aplicarea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chestionare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centralizarea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informatiilor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colectate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scopul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constituirii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functionarii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570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724" y="1553593"/>
            <a:ext cx="9303798" cy="337352"/>
          </a:xfrm>
        </p:spPr>
        <p:txBody>
          <a:bodyPr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FUNCTIONAREAL RETELEI 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724" y="1997476"/>
            <a:ext cx="10175536" cy="3859255"/>
          </a:xfrm>
        </p:spPr>
        <p:txBody>
          <a:bodyPr>
            <a:noAutofit/>
          </a:bodyPr>
          <a:lstStyle/>
          <a:p>
            <a:pPr algn="l"/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REUNIUNILE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it-IT" sz="1800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Frecventa</a:t>
            </a:r>
            <a:r>
              <a:rPr lang="it-IT" sz="18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reuniunilor</a:t>
            </a:r>
            <a:r>
              <a:rPr lang="it-IT" sz="18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 se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intrunesc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ocazia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evenimentelor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organizate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Reuniunile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fata in fata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online,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iar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Hubul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pus la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dispozitie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membrilor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asigura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interactiunea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acestora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accesul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despre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retea: </a:t>
            </a:r>
            <a:r>
              <a:rPr lang="it-IT" sz="1800" dirty="0">
                <a:solidFill>
                  <a:srgbClr val="0462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https://www.practic-on.ro/hub/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urma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constatarii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probleme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deosebite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implementarea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actiunilor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RETELEI,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scopul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solutionarii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acestora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RETEAUA se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poate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întruni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extraordinare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initiativa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presedintelui</a:t>
            </a: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491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724" y="1553593"/>
            <a:ext cx="9303798" cy="337352"/>
          </a:xfrm>
        </p:spPr>
        <p:txBody>
          <a:bodyPr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FUNCTIONAREAL RETELEI 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724" y="1997476"/>
            <a:ext cx="8930936" cy="3859255"/>
          </a:xfrm>
        </p:spPr>
        <p:txBody>
          <a:bodyPr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REUNIUNILE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it-IT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800" b="1" i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PREGATIREA SI DESFASURAREA REUNIUNILOR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Convocarea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 se face in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scris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prin email.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 va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transmite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 email de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participare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reuniunile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participantilor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titlu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consultativ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observatorilor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după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caz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invitatilor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si se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publică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 site-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proiectului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sectiunea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dedicata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si se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prezenta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temele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urmeaza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abordate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participantii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titlu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consultativ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observatorii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face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propuneri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completare/modificare 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temelor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abordate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Agenda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finală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documentele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fac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obiectul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dezbaterii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RETELEI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sunt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transmise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participantilor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inaintea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datei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desfasurarii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reuniunii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se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publică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 site </a:t>
            </a:r>
            <a:r>
              <a:rPr lang="it-IT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https://www.practic-on.ro/hub/</a:t>
            </a:r>
            <a:r>
              <a:rPr lang="it-IT" sz="1400" dirty="0">
                <a:solidFill>
                  <a:srgbClr val="0462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sectiunea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dedicata RETELEI,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nu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acces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decat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membrii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retelei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concluziile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alte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public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fiind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publicate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 pe pagina </a:t>
            </a:r>
            <a:r>
              <a:rPr lang="it-IT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https://www.practic-on.ro/documente/</a:t>
            </a:r>
            <a:r>
              <a:rPr lang="it-IT" sz="1400" dirty="0">
                <a:solidFill>
                  <a:srgbClr val="0462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dedicata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campaniei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informare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cadrul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proiectului</a:t>
            </a:r>
            <a:r>
              <a:rPr lang="it-I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.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566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</a:t>
            </a:r>
            <a:r>
              <a:rPr lang="en-US" sz="1800" b="1" i="0" u="none" strike="noStrik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escrierea</a:t>
            </a:r>
            <a: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800" b="1" i="0" u="none" strike="noStrik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proiectului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317073"/>
            <a:ext cx="9048483" cy="28306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Proiectul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propune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 OBIECTIV GENERAL: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mbun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irea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competen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elor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profesionale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unui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num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 de 182 de 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viitori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absolven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din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nv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ăță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â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ntul secundar 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 ter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iar non-universitar (liceele tehnologice, 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coli profesionale 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i/sau postliceale) din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reg. Sud Muntenia, Sud Es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 domiciliul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ntr-una din Regiunile mai pu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dezvoltate ale Rom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â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niei, 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vederea cre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terii gradului lor de ocupare pe pia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muncii </a:t>
            </a:r>
            <a:r>
              <a:rPr lang="ro-RO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it-IT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ntr-un </a:t>
            </a:r>
            <a:r>
              <a:rPr lang="en-US" sz="18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interval de 24 de </a:t>
            </a:r>
            <a:r>
              <a:rPr lang="en-US" sz="1800" b="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luni</a:t>
            </a:r>
            <a:endParaRPr lang="en-US" sz="1800" b="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Organizarea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practicii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elevilor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asigur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acestora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 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ans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sporit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consolidat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preg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tire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acord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cu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realitatea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ntalnit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viitoarele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locuri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Toate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ac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iunile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proiectului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intervin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facila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tranzi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a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grupului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la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sistemul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colar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pia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muncii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efectul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 termen lung al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stagiilor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derulate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fiind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palpabil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dezvoltarea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locul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al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grupului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dob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â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ndirea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competen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elor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aptitudinilor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necesare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 pia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muncii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00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970844"/>
            <a:ext cx="9048483" cy="3885888"/>
          </a:xfrm>
        </p:spPr>
        <p:txBody>
          <a:bodyPr>
            <a:noAutofit/>
          </a:bodyPr>
          <a:lstStyle/>
          <a:p>
            <a:pPr algn="l"/>
            <a:endParaRPr lang="en-US" sz="1400" b="1" i="0" u="none" strike="noStrike" baseline="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r>
              <a:rPr lang="en-US" sz="1400" b="1" i="0" u="none" strike="noStrike" baseline="0" dirty="0" err="1">
                <a:solidFill>
                  <a:schemeClr val="tx1"/>
                </a:solidFill>
              </a:rPr>
              <a:t>Bobocea</a:t>
            </a:r>
            <a:r>
              <a:rPr lang="en-US" sz="1400" b="1" i="0" u="none" strike="noStrike" baseline="0" dirty="0">
                <a:solidFill>
                  <a:schemeClr val="tx1"/>
                </a:solidFill>
              </a:rPr>
              <a:t> Alexandru </a:t>
            </a:r>
          </a:p>
          <a:p>
            <a:pPr algn="l"/>
            <a:r>
              <a:rPr lang="it-IT" sz="1400" b="1" i="0" strike="noStrike" baseline="0" dirty="0">
                <a:solidFill>
                  <a:schemeClr val="tx1"/>
                </a:solidFill>
                <a:cs typeface="Times New Roman" panose="02020603050405020304" pitchFamily="18" charset="0"/>
              </a:rPr>
              <a:t>E-mail: </a:t>
            </a:r>
            <a:r>
              <a:rPr lang="it-IT" sz="1400" b="1" i="0" strike="noStrike" baseline="0" dirty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practiconpractica@gmail.com</a:t>
            </a:r>
            <a:r>
              <a:rPr lang="it-IT" sz="1400" b="1" i="0" strike="noStrike" baseline="0" dirty="0">
                <a:solidFill>
                  <a:schemeClr val="tx1"/>
                </a:solidFill>
                <a:cs typeface="Times New Roman" panose="02020603050405020304" pitchFamily="18" charset="0"/>
              </a:rPr>
              <a:t>    </a:t>
            </a:r>
          </a:p>
          <a:p>
            <a:pPr algn="l"/>
            <a:r>
              <a:rPr lang="it-IT" sz="14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Telefon</a:t>
            </a:r>
            <a:r>
              <a:rPr lang="it-IT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:  0724 249 697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hlinkClick r:id="rId3"/>
              </a:rPr>
              <a:t>https://www.practic-on.ro/hub/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br>
              <a:rPr lang="en-US" sz="1400" dirty="0"/>
            </a:br>
            <a:r>
              <a:rPr lang="en-US" sz="1400" b="0" i="0" dirty="0">
                <a:solidFill>
                  <a:srgbClr val="FFFFFF"/>
                </a:solidFill>
                <a:effectLst/>
                <a:latin typeface="Raleway"/>
              </a:rPr>
              <a:t>072 053 9764</a:t>
            </a:r>
            <a:endParaRPr lang="en-US" sz="14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4648" y="5948039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590F8C-807D-44B8-A742-A82C42B380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917" y="1589171"/>
            <a:ext cx="2581802" cy="18324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C677EAA-465B-4678-9405-E38AD23B23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58" y="1425685"/>
            <a:ext cx="2124724" cy="183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5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340528"/>
            <a:ext cx="9510121" cy="4696287"/>
          </a:xfrm>
        </p:spPr>
        <p:txBody>
          <a:bodyPr>
            <a:noAutofit/>
          </a:bodyPr>
          <a:lstStyle/>
          <a:p>
            <a:pPr algn="just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Elevii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efectua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doi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parteneri</a:t>
            </a:r>
            <a:r>
              <a:rPr lang="en-US" sz="1400" b="1" dirty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rgbClr val="0070C0"/>
                </a:solidFill>
              </a:rPr>
              <a:t>Fly Time </a:t>
            </a:r>
            <a:r>
              <a:rPr lang="en-US" sz="1400" dirty="0" err="1">
                <a:solidFill>
                  <a:srgbClr val="0070C0"/>
                </a:solidFill>
              </a:rPr>
              <a:t>Empretec</a:t>
            </a:r>
            <a:r>
              <a:rPr lang="en-US" sz="1400" dirty="0">
                <a:solidFill>
                  <a:srgbClr val="0070C0"/>
                </a:solidFill>
              </a:rPr>
              <a:t> si Travel Time D&amp;R 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ambii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activi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Turism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Ecoturism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cu cod CAEN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autorizat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care se reg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Anexa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 la GSCS),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restul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vor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distribui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b="1" dirty="0">
                <a:solidFill>
                  <a:srgbClr val="00B0F0"/>
                </a:solidFill>
              </a:rPr>
              <a:t>al</a:t>
            </a:r>
            <a:r>
              <a:rPr lang="ro-RO" sz="1400" b="1" dirty="0">
                <a:solidFill>
                  <a:srgbClr val="00B0F0"/>
                </a:solidFill>
              </a:rPr>
              <a:t>ț</a:t>
            </a:r>
            <a:r>
              <a:rPr lang="en-US" sz="1400" b="1" dirty="0" err="1">
                <a:solidFill>
                  <a:srgbClr val="00B0F0"/>
                </a:solidFill>
              </a:rPr>
              <a:t>i</a:t>
            </a:r>
            <a:r>
              <a:rPr lang="en-US" sz="1400" b="1" dirty="0">
                <a:solidFill>
                  <a:srgbClr val="00B0F0"/>
                </a:solidFill>
              </a:rPr>
              <a:t> </a:t>
            </a:r>
            <a:r>
              <a:rPr lang="en-US" sz="1400" b="1" dirty="0" err="1">
                <a:solidFill>
                  <a:srgbClr val="00B0F0"/>
                </a:solidFill>
              </a:rPr>
              <a:t>angajatori</a:t>
            </a:r>
            <a:r>
              <a:rPr lang="en-US" sz="1400" b="1" dirty="0">
                <a:solidFill>
                  <a:srgbClr val="00B0F0"/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care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activeaz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sectoare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precum: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Tehnologia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informa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iilor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telecomunica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iilor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Procesarea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alimentelor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b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uturilor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Turism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si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ecoturism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Mediu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Automotive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Activit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tii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ifice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Distribu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ie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TIC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Lemn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Mobil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Servicii </a:t>
            </a:r>
          </a:p>
          <a:p>
            <a:pPr algn="just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Prin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stagiile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elevii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deveni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practican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exerseaz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direct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rolurile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pentru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care se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preg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tesc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valideaz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invalideaz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preconcep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ii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construiesc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scenarii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noi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privind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cariera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lor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ceea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trebuie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tie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ales, s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poat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face fa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ță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un loc de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munc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altul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Acest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demers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fost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î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ndelung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â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ndit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ș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structurat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pentru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da un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randament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maxim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raportat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particularit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ăț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ile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GT</a:t>
            </a:r>
            <a:r>
              <a:rPr lang="ro-RO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18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97D2DB-D880-4B0B-A225-0E7C07B89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965" y="1399752"/>
            <a:ext cx="8596667" cy="674024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1800" b="1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 algn="ctr"/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Activit</a:t>
            </a:r>
            <a:r>
              <a:rPr lang="ro-RO" sz="1900" b="1" dirty="0">
                <a:solidFill>
                  <a:srgbClr val="0070C0"/>
                </a:solidFill>
                <a:ea typeface="Verdana" panose="020B0604030504040204" pitchFamily="34" charset="0"/>
              </a:rPr>
              <a:t>ăț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i</a:t>
            </a:r>
            <a:r>
              <a:rPr lang="en-US" sz="1900" b="1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ro-RO" sz="1900" b="1" dirty="0">
                <a:solidFill>
                  <a:srgbClr val="0070C0"/>
                </a:solidFill>
                <a:ea typeface="Verdana" panose="020B0604030504040204" pitchFamily="34" charset="0"/>
              </a:rPr>
              <a:t>ș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i</a:t>
            </a:r>
            <a:r>
              <a:rPr lang="en-US" sz="1900" b="1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rezultate</a:t>
            </a:r>
            <a:endParaRPr lang="en-GB" sz="1900" b="1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7260" y="6041362"/>
            <a:ext cx="4134977" cy="365125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287" y="376800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431" y="5889051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94" y="5895840"/>
            <a:ext cx="782807" cy="555593"/>
          </a:xfrm>
          <a:prstGeom prst="rect">
            <a:avLst/>
          </a:prstGeom>
        </p:spPr>
      </p:pic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6422DF7-6B93-4237-9C68-F691C1F164B6}"/>
              </a:ext>
            </a:extLst>
          </p:cNvPr>
          <p:cNvSpPr txBox="1">
            <a:spLocks/>
          </p:cNvSpPr>
          <p:nvPr/>
        </p:nvSpPr>
        <p:spPr>
          <a:xfrm>
            <a:off x="677334" y="2125033"/>
            <a:ext cx="8596667" cy="674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7634CD-3943-4F1B-A69F-AC864676469D}"/>
              </a:ext>
            </a:extLst>
          </p:cNvPr>
          <p:cNvSpPr txBox="1"/>
          <p:nvPr/>
        </p:nvSpPr>
        <p:spPr>
          <a:xfrm>
            <a:off x="677333" y="2125033"/>
            <a:ext cx="8056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A.1.1 Informare 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ș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 recrutare grup 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int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874A7-0B6C-2D4E-026B-4B82A8B2DE91}"/>
              </a:ext>
            </a:extLst>
          </p:cNvPr>
          <p:cNvSpPr txBox="1"/>
          <p:nvPr/>
        </p:nvSpPr>
        <p:spPr>
          <a:xfrm>
            <a:off x="677333" y="2602838"/>
            <a:ext cx="8056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A.1.2 Organizare </a:t>
            </a:r>
            <a:r>
              <a:rPr lang="ro-RO" b="1" i="1" dirty="0">
                <a:solidFill>
                  <a:srgbClr val="0070C0"/>
                </a:solidFill>
              </a:rPr>
              <a:t>ș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 derulare stagii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37A36B-3BA9-64BE-E629-9C75E4F63F36}"/>
              </a:ext>
            </a:extLst>
          </p:cNvPr>
          <p:cNvSpPr txBox="1"/>
          <p:nvPr/>
        </p:nvSpPr>
        <p:spPr>
          <a:xfrm>
            <a:off x="645932" y="3080643"/>
            <a:ext cx="8056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A.2.1 </a:t>
            </a:r>
            <a:r>
              <a:rPr lang="it-IT" sz="1800" b="1" i="1" u="none" strike="noStrike" baseline="0" dirty="0" err="1">
                <a:solidFill>
                  <a:srgbClr val="0070C0"/>
                </a:solidFill>
              </a:rPr>
              <a:t>Furnizarea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 de </a:t>
            </a:r>
            <a:r>
              <a:rPr lang="it-IT" sz="1800" b="1" i="1" u="none" strike="noStrike" baseline="0" dirty="0" err="1">
                <a:solidFill>
                  <a:srgbClr val="0070C0"/>
                </a:solidFill>
              </a:rPr>
              <a:t>servicii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 de </a:t>
            </a:r>
            <a:r>
              <a:rPr lang="it-IT" sz="1800" b="1" i="1" u="none" strike="noStrike" baseline="0" dirty="0" err="1">
                <a:solidFill>
                  <a:srgbClr val="0070C0"/>
                </a:solidFill>
              </a:rPr>
              <a:t>consiliere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 si orientare </a:t>
            </a:r>
            <a:r>
              <a:rPr lang="it-IT" sz="1800" b="1" i="1" u="none" strike="noStrike" baseline="0" dirty="0" err="1">
                <a:solidFill>
                  <a:srgbClr val="0070C0"/>
                </a:solidFill>
              </a:rPr>
              <a:t>Profesionala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7DE77E-531D-9DE4-8CDE-D389B68B5EB8}"/>
              </a:ext>
            </a:extLst>
          </p:cNvPr>
          <p:cNvSpPr txBox="1"/>
          <p:nvPr/>
        </p:nvSpPr>
        <p:spPr>
          <a:xfrm>
            <a:off x="677332" y="3464562"/>
            <a:ext cx="8056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A.3.1 Organizarea 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ș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 derularea unui   concurs pe meserii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B0702-CD81-F261-7027-D8A5F9D3320D}"/>
              </a:ext>
            </a:extLst>
          </p:cNvPr>
          <p:cNvSpPr txBox="1"/>
          <p:nvPr/>
        </p:nvSpPr>
        <p:spPr>
          <a:xfrm>
            <a:off x="645931" y="3923555"/>
            <a:ext cx="8056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A.4.1 Incheiere conven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ii cadru cu al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 angajatori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5F9AF4-D25E-63C4-1268-C4C3FFE8F160}"/>
              </a:ext>
            </a:extLst>
          </p:cNvPr>
          <p:cNvSpPr txBox="1"/>
          <p:nvPr/>
        </p:nvSpPr>
        <p:spPr>
          <a:xfrm>
            <a:off x="679961" y="4406597"/>
            <a:ext cx="80564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A.4.2 Crearea unui sistem de informare coordonat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, în ambele sensuri: de la companii/sectorul privat c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tre re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eaua unit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ro-RO" b="1" i="1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ilor de înv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ro-RO" b="1" i="1" dirty="0">
                <a:solidFill>
                  <a:srgbClr val="0070C0"/>
                </a:solidFill>
              </a:rPr>
              <a:t>ță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mânt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3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97D2DB-D880-4B0B-A225-0E7C07B89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71794" y="1399752"/>
            <a:ext cx="7704838" cy="674024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1800" b="1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 algn="ctr"/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Activit</a:t>
            </a:r>
            <a:r>
              <a:rPr lang="ro-RO" sz="1900" b="1" dirty="0">
                <a:solidFill>
                  <a:srgbClr val="0070C0"/>
                </a:solidFill>
                <a:ea typeface="Verdana" panose="020B0604030504040204" pitchFamily="34" charset="0"/>
              </a:rPr>
              <a:t>ăț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i</a:t>
            </a:r>
            <a:r>
              <a:rPr lang="en-US" sz="1900" b="1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ro-RO" sz="1900" b="1" dirty="0">
                <a:solidFill>
                  <a:srgbClr val="0070C0"/>
                </a:solidFill>
                <a:ea typeface="Verdana" panose="020B0604030504040204" pitchFamily="34" charset="0"/>
              </a:rPr>
              <a:t>ș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i</a:t>
            </a:r>
            <a:r>
              <a:rPr lang="en-US" sz="1900" b="1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rezultate</a:t>
            </a:r>
            <a:endParaRPr lang="en-GB" sz="1900" b="1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7260" y="6041362"/>
            <a:ext cx="4134977" cy="365125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287" y="376800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431" y="5889051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94" y="5895840"/>
            <a:ext cx="782807" cy="555593"/>
          </a:xfrm>
          <a:prstGeom prst="rect">
            <a:avLst/>
          </a:prstGeom>
        </p:spPr>
      </p:pic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6422DF7-6B93-4237-9C68-F691C1F164B6}"/>
              </a:ext>
            </a:extLst>
          </p:cNvPr>
          <p:cNvSpPr txBox="1">
            <a:spLocks/>
          </p:cNvSpPr>
          <p:nvPr/>
        </p:nvSpPr>
        <p:spPr>
          <a:xfrm>
            <a:off x="677334" y="2125033"/>
            <a:ext cx="8596667" cy="674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F52536-15B2-4187-B293-A0A857258447}"/>
              </a:ext>
            </a:extLst>
          </p:cNvPr>
          <p:cNvSpPr txBox="1"/>
          <p:nvPr/>
        </p:nvSpPr>
        <p:spPr>
          <a:xfrm>
            <a:off x="677334" y="2747800"/>
            <a:ext cx="823584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en-US" sz="1400" b="0" i="0" u="none" strike="noStrike" baseline="0" dirty="0"/>
              <a:t>o </a:t>
            </a:r>
            <a:r>
              <a:rPr lang="en-US" sz="1400" b="0" i="0" u="none" strike="noStrike" baseline="0" dirty="0" err="1"/>
              <a:t>metodologie</a:t>
            </a:r>
            <a:r>
              <a:rPr lang="en-US" sz="1400" b="0" i="0" u="none" strike="noStrike" baseline="0" dirty="0"/>
              <a:t> de </a:t>
            </a:r>
            <a:r>
              <a:rPr lang="en-US" sz="1400" b="0" i="0" u="none" strike="noStrike" baseline="0" dirty="0" err="1"/>
              <a:t>selec</a:t>
            </a:r>
            <a:r>
              <a:rPr lang="ro-RO" sz="1400" b="0" i="0" u="none" strike="noStrike" baseline="0" dirty="0"/>
              <a:t>ț</a:t>
            </a:r>
            <a:r>
              <a:rPr lang="en-US" sz="1400" b="0" i="0" u="none" strike="noStrike" baseline="0" dirty="0" err="1"/>
              <a:t>ie</a:t>
            </a:r>
            <a:r>
              <a:rPr lang="en-US" sz="1400" b="0" i="0" u="none" strike="noStrike" baseline="0" dirty="0"/>
              <a:t>/</a:t>
            </a:r>
            <a:r>
              <a:rPr lang="en-US" sz="1400" b="0" i="0" u="none" strike="noStrike" baseline="0" dirty="0" err="1"/>
              <a:t>identificare</a:t>
            </a:r>
            <a:r>
              <a:rPr lang="en-US" sz="1400" b="0" i="0" u="none" strike="noStrike" baseline="0" dirty="0"/>
              <a:t> a </a:t>
            </a:r>
            <a:r>
              <a:rPr lang="en-US" sz="1400" b="0" i="0" u="none" strike="noStrike" baseline="0" dirty="0" err="1"/>
              <a:t>actorilor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interesa</a:t>
            </a:r>
            <a:r>
              <a:rPr lang="ro-RO" sz="1400" b="0" i="0" u="none" strike="noStrike" baseline="0" dirty="0"/>
              <a:t>ț</a:t>
            </a:r>
            <a:r>
              <a:rPr lang="en-US" sz="1400" b="0" i="0" u="none" strike="noStrike" baseline="0" dirty="0" err="1"/>
              <a:t>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elaborat</a:t>
            </a:r>
            <a:r>
              <a:rPr lang="ro-RO" sz="1400" b="0" i="0" u="none" strike="noStrike" baseline="0" dirty="0"/>
              <a:t>ă</a:t>
            </a:r>
            <a:r>
              <a:rPr lang="en-US" sz="1400" b="0" i="0" u="none" strike="noStrike" baseline="0" dirty="0"/>
              <a:t>;</a:t>
            </a:r>
          </a:p>
          <a:p>
            <a:pPr marL="285750" indent="-285750" algn="l">
              <a:buFontTx/>
              <a:buChar char="-"/>
            </a:pPr>
            <a:r>
              <a:rPr lang="en-US" sz="1400" b="0" i="0" u="none" strike="noStrike" baseline="0" dirty="0"/>
              <a:t>un material de </a:t>
            </a:r>
            <a:r>
              <a:rPr lang="en-US" sz="1400" b="0" i="0" u="none" strike="noStrike" baseline="0" dirty="0" err="1"/>
              <a:t>constientizare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privind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avantajele</a:t>
            </a:r>
            <a:r>
              <a:rPr lang="en-US" sz="1400" b="0" i="0" u="none" strike="noStrike" baseline="0" dirty="0"/>
              <a:t> </a:t>
            </a:r>
            <a:r>
              <a:rPr lang="ro-RO" sz="1400" b="0" i="0" u="none" strike="noStrike" baseline="0" dirty="0"/>
              <a:t>ș</a:t>
            </a:r>
            <a:r>
              <a:rPr lang="en-US" sz="1400" b="0" i="0" u="none" strike="noStrike" baseline="0" dirty="0" err="1"/>
              <a:t>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oportunit</a:t>
            </a:r>
            <a:r>
              <a:rPr lang="ro-RO" sz="1400" b="0" i="0" u="none" strike="noStrike" baseline="0" dirty="0"/>
              <a:t>ă</a:t>
            </a:r>
            <a:r>
              <a:rPr lang="ro-RO" sz="1400" dirty="0"/>
              <a:t>ț</a:t>
            </a:r>
            <a:r>
              <a:rPr lang="en-US" sz="1400" b="0" i="0" u="none" strike="noStrike" baseline="0" dirty="0" err="1"/>
              <a:t>ile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angajatorilor</a:t>
            </a:r>
            <a:r>
              <a:rPr lang="en-US" sz="1400" b="0" i="0" u="none" strike="noStrike" baseline="0" dirty="0"/>
              <a:t> </a:t>
            </a:r>
            <a:r>
              <a:rPr lang="ro-RO" sz="1400" b="0" i="0" u="none" strike="noStrike" baseline="0" dirty="0"/>
              <a:t>î</a:t>
            </a:r>
            <a:r>
              <a:rPr lang="en-US" sz="1400" b="0" i="0" u="none" strike="noStrike" baseline="0" dirty="0"/>
              <a:t>n </a:t>
            </a:r>
            <a:r>
              <a:rPr lang="en-US" sz="1400" b="0" i="0" u="none" strike="noStrike" baseline="0" dirty="0" err="1"/>
              <a:t>contextul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asum</a:t>
            </a:r>
            <a:r>
              <a:rPr lang="ro-RO" sz="1400" b="0" i="0" u="none" strike="noStrike" baseline="0" dirty="0"/>
              <a:t>ă</a:t>
            </a:r>
            <a:r>
              <a:rPr lang="en-US" sz="1400" b="0" i="0" u="none" strike="noStrike" baseline="0" dirty="0" err="1"/>
              <a:t>rii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rolului</a:t>
            </a:r>
            <a:r>
              <a:rPr lang="en-US" sz="1400" b="0" i="0" u="none" strike="noStrike" baseline="0" dirty="0"/>
              <a:t> de </a:t>
            </a:r>
            <a:r>
              <a:rPr lang="en-US" sz="1400" b="0" i="0" u="none" strike="noStrike" baseline="0" dirty="0" err="1"/>
              <a:t>partener</a:t>
            </a:r>
            <a:r>
              <a:rPr lang="en-US" sz="1400" b="0" i="0" u="none" strike="noStrike" baseline="0" dirty="0"/>
              <a:t> de </a:t>
            </a:r>
            <a:r>
              <a:rPr lang="en-US" sz="1400" b="0" i="0" u="none" strike="noStrike" baseline="0" dirty="0" err="1"/>
              <a:t>practic</a:t>
            </a:r>
            <a:r>
              <a:rPr lang="ro-RO" sz="1400" b="0" i="0" u="none" strike="noStrike" baseline="0" dirty="0"/>
              <a:t>ă</a:t>
            </a:r>
            <a:r>
              <a:rPr lang="en-US" sz="1400" b="0" i="0" u="none" strike="noStrike" baseline="0" dirty="0"/>
              <a:t>;</a:t>
            </a:r>
          </a:p>
          <a:p>
            <a:pPr marL="285750" indent="-285750" algn="l">
              <a:buFontTx/>
              <a:buChar char="-"/>
            </a:pPr>
            <a:r>
              <a:rPr lang="en-US" sz="1400" b="0" i="0" u="none" strike="noStrike" baseline="0" dirty="0"/>
              <a:t>1 </a:t>
            </a:r>
            <a:r>
              <a:rPr lang="en-US" sz="1400" b="0" i="0" u="none" strike="noStrike" baseline="0" dirty="0" err="1"/>
              <a:t>baz</a:t>
            </a:r>
            <a:r>
              <a:rPr lang="ro-RO" sz="1400" b="0" i="0" u="none" strike="noStrike" baseline="0" dirty="0"/>
              <a:t>ă</a:t>
            </a:r>
            <a:r>
              <a:rPr lang="en-US" sz="1400" b="0" i="0" u="none" strike="noStrike" baseline="0" dirty="0"/>
              <a:t> de date cu </a:t>
            </a:r>
            <a:r>
              <a:rPr lang="en-US" sz="1400" b="0" i="0" u="none" strike="noStrike" baseline="0" dirty="0" err="1"/>
              <a:t>agen</a:t>
            </a:r>
            <a:r>
              <a:rPr lang="ro-RO" sz="1400" b="0" i="0" u="none" strike="noStrike" baseline="0" dirty="0"/>
              <a:t>ț</a:t>
            </a:r>
            <a:r>
              <a:rPr lang="en-US" sz="1400" b="0" i="0" u="none" strike="noStrike" baseline="0" dirty="0" err="1"/>
              <a:t>i</a:t>
            </a:r>
            <a:r>
              <a:rPr lang="en-US" sz="1400" b="0" i="0" u="none" strike="noStrike" baseline="0" dirty="0"/>
              <a:t> economici de </a:t>
            </a:r>
            <a:r>
              <a:rPr lang="en-US" sz="1400" b="0" i="0" u="none" strike="noStrike" baseline="0" dirty="0" err="1"/>
              <a:t>profil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interesa</a:t>
            </a:r>
            <a:r>
              <a:rPr lang="ro-RO" sz="1400" b="0" i="0" u="none" strike="noStrike" baseline="0" dirty="0"/>
              <a:t>ț</a:t>
            </a:r>
            <a:r>
              <a:rPr lang="en-US" sz="1400" b="0" i="0" u="none" strike="noStrike" baseline="0" dirty="0" err="1"/>
              <a:t>i</a:t>
            </a:r>
            <a:r>
              <a:rPr lang="en-US" sz="1400" b="0" i="0" u="none" strike="noStrike" baseline="0" dirty="0"/>
              <a:t> de </a:t>
            </a:r>
            <a:r>
              <a:rPr lang="en-US" sz="1400" b="0" i="0" u="none" strike="noStrike" baseline="0" dirty="0" err="1"/>
              <a:t>dezvoltarea</a:t>
            </a:r>
            <a:r>
              <a:rPr lang="en-US" sz="1400" b="0" i="0" u="none" strike="noStrike" baseline="0" dirty="0"/>
              <a:t> de</a:t>
            </a:r>
          </a:p>
          <a:p>
            <a:pPr marL="285750" indent="-285750" algn="l">
              <a:buFontTx/>
              <a:buChar char="-"/>
            </a:pPr>
            <a:r>
              <a:rPr lang="en-US" sz="1400" b="0" i="0" u="none" strike="noStrike" baseline="0" dirty="0" err="1"/>
              <a:t>parteneriate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pentru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practic</a:t>
            </a:r>
            <a:r>
              <a:rPr lang="ro-RO" sz="1400" b="0" i="0" u="none" strike="noStrike" baseline="0" dirty="0"/>
              <a:t>ă</a:t>
            </a:r>
            <a:r>
              <a:rPr lang="en-US" sz="1400" b="0" i="0" u="none" strike="noStrike" baseline="0" dirty="0"/>
              <a:t>;</a:t>
            </a:r>
          </a:p>
          <a:p>
            <a:pPr marL="285750" indent="-285750" algn="l">
              <a:buFontTx/>
              <a:buChar char="-"/>
            </a:pPr>
            <a:r>
              <a:rPr lang="en-US" sz="1400" b="0" i="0" u="none" strike="noStrike" baseline="0" dirty="0"/>
              <a:t>min. 8 </a:t>
            </a:r>
            <a:r>
              <a:rPr lang="en-US" sz="1400" b="0" i="0" u="none" strike="noStrike" baseline="0" dirty="0" err="1"/>
              <a:t>parteneriate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noi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incheiate</a:t>
            </a:r>
            <a:r>
              <a:rPr lang="en-US" sz="1400" b="0" i="0" u="none" strike="noStrike" baseline="0" dirty="0"/>
              <a:t> </a:t>
            </a:r>
            <a:r>
              <a:rPr lang="ro-RO" sz="1400" b="0" i="0" u="none" strike="noStrike" baseline="0" dirty="0"/>
              <a:t>ș</a:t>
            </a:r>
            <a:r>
              <a:rPr lang="en-US" sz="1400" b="0" i="0" u="none" strike="noStrike" baseline="0" dirty="0" err="1"/>
              <a:t>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semnate</a:t>
            </a:r>
            <a:r>
              <a:rPr lang="en-US" sz="1400" b="0" i="0" u="none" strike="noStrike" baseline="0" dirty="0"/>
              <a:t> tip </a:t>
            </a:r>
            <a:r>
              <a:rPr lang="en-US" sz="1400" b="0" i="0" u="none" strike="noStrike" baseline="0" dirty="0" err="1"/>
              <a:t>acord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sau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conven</a:t>
            </a:r>
            <a:r>
              <a:rPr lang="ro-RO" sz="1400" dirty="0"/>
              <a:t>ț</a:t>
            </a:r>
            <a:r>
              <a:rPr lang="en-US" sz="1400" b="0" i="0" u="none" strike="noStrike" baseline="0" dirty="0" err="1"/>
              <a:t>ie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cadru</a:t>
            </a:r>
            <a:r>
              <a:rPr lang="en-US" sz="1400" b="0" i="0" u="none" strike="noStrike" baseline="0" dirty="0"/>
              <a:t> cu alti </a:t>
            </a:r>
            <a:r>
              <a:rPr lang="en-US" sz="1400" b="0" i="0" u="none" strike="noStrike" baseline="0" dirty="0" err="1"/>
              <a:t>angajatori</a:t>
            </a:r>
            <a:r>
              <a:rPr lang="ro-RO" sz="1400" b="0" i="0" u="none" strike="noStrike" baseline="0" dirty="0"/>
              <a:t>.</a:t>
            </a:r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8C9EFA-F4B2-87CF-31B3-7504EB0F189C}"/>
              </a:ext>
            </a:extLst>
          </p:cNvPr>
          <p:cNvSpPr txBox="1"/>
          <p:nvPr/>
        </p:nvSpPr>
        <p:spPr>
          <a:xfrm>
            <a:off x="2601157" y="1314767"/>
            <a:ext cx="64712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A.4.1 Incheiere conven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ii cadru cu al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 angajatori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032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97D2DB-D880-4B0B-A225-0E7C07B89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965" y="1399752"/>
            <a:ext cx="8596667" cy="674024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1800" b="1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 algn="ctr"/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Activit</a:t>
            </a:r>
            <a:r>
              <a:rPr lang="ro-RO" sz="1900" b="1" dirty="0">
                <a:solidFill>
                  <a:srgbClr val="0070C0"/>
                </a:solidFill>
                <a:ea typeface="Verdana" panose="020B0604030504040204" pitchFamily="34" charset="0"/>
              </a:rPr>
              <a:t>ăț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i</a:t>
            </a:r>
            <a:r>
              <a:rPr lang="en-US" sz="1900" b="1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ro-RO" sz="1900" b="1" dirty="0">
                <a:solidFill>
                  <a:srgbClr val="0070C0"/>
                </a:solidFill>
                <a:ea typeface="Verdana" panose="020B0604030504040204" pitchFamily="34" charset="0"/>
              </a:rPr>
              <a:t>ș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i</a:t>
            </a:r>
            <a:r>
              <a:rPr lang="en-US" sz="1900" b="1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ea typeface="Verdana" panose="020B0604030504040204" pitchFamily="34" charset="0"/>
              </a:rPr>
              <a:t>rezultate</a:t>
            </a:r>
            <a:endParaRPr lang="en-GB" sz="1900" b="1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7260" y="6041362"/>
            <a:ext cx="4134977" cy="365125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287" y="376800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431" y="5889051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94" y="5895840"/>
            <a:ext cx="782807" cy="555593"/>
          </a:xfrm>
          <a:prstGeom prst="rect">
            <a:avLst/>
          </a:prstGeom>
        </p:spPr>
      </p:pic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6422DF7-6B93-4237-9C68-F691C1F164B6}"/>
              </a:ext>
            </a:extLst>
          </p:cNvPr>
          <p:cNvSpPr txBox="1">
            <a:spLocks/>
          </p:cNvSpPr>
          <p:nvPr/>
        </p:nvSpPr>
        <p:spPr>
          <a:xfrm>
            <a:off x="677334" y="2125033"/>
            <a:ext cx="8596667" cy="674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7634CD-3943-4F1B-A69F-AC864676469D}"/>
              </a:ext>
            </a:extLst>
          </p:cNvPr>
          <p:cNvSpPr txBox="1"/>
          <p:nvPr/>
        </p:nvSpPr>
        <p:spPr>
          <a:xfrm>
            <a:off x="677333" y="2125033"/>
            <a:ext cx="80564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u="none" strike="noStrike" baseline="0" dirty="0">
                <a:solidFill>
                  <a:srgbClr val="0070C0"/>
                </a:solidFill>
              </a:rPr>
              <a:t>A.4.2 Crearea unui sistem de informare coordonat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, în ambele sensuri: de la companii/sectorul privat c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tre re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eaua unit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ro-RO" b="1" i="1" dirty="0">
                <a:solidFill>
                  <a:srgbClr val="0070C0"/>
                </a:solidFill>
              </a:rPr>
              <a:t>ț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ilor de înv</a:t>
            </a:r>
            <a:r>
              <a:rPr lang="ro-RO" sz="1800" b="1" i="1" u="none" strike="noStrike" baseline="0" dirty="0">
                <a:solidFill>
                  <a:srgbClr val="0070C0"/>
                </a:solidFill>
              </a:rPr>
              <a:t>ă</a:t>
            </a:r>
            <a:r>
              <a:rPr lang="ro-RO" b="1" i="1" dirty="0">
                <a:solidFill>
                  <a:srgbClr val="0070C0"/>
                </a:solidFill>
              </a:rPr>
              <a:t>ță</a:t>
            </a:r>
            <a:r>
              <a:rPr lang="it-IT" sz="1800" b="1" i="1" u="none" strike="noStrike" baseline="0" dirty="0">
                <a:solidFill>
                  <a:srgbClr val="0070C0"/>
                </a:solidFill>
              </a:rPr>
              <a:t>mânt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F52536-15B2-4187-B293-A0A857258447}"/>
              </a:ext>
            </a:extLst>
          </p:cNvPr>
          <p:cNvSpPr txBox="1"/>
          <p:nvPr/>
        </p:nvSpPr>
        <p:spPr>
          <a:xfrm>
            <a:off x="677333" y="2870121"/>
            <a:ext cx="1038424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0" i="0" u="none" strike="noStrike" baseline="0" dirty="0"/>
              <a:t>- </a:t>
            </a:r>
            <a:r>
              <a:rPr lang="en-US" sz="1400" b="0" i="0" u="none" strike="noStrike" baseline="0" dirty="0" err="1"/>
              <a:t>Realizarea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unei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analize</a:t>
            </a:r>
            <a:r>
              <a:rPr lang="en-US" sz="1400" b="0" i="0" u="none" strike="noStrike" baseline="0" dirty="0"/>
              <a:t> a </a:t>
            </a:r>
            <a:r>
              <a:rPr lang="en-US" sz="1400" b="0" i="0" u="none" strike="noStrike" baseline="0" dirty="0" err="1"/>
              <a:t>situa</a:t>
            </a:r>
            <a:r>
              <a:rPr lang="ro-RO" sz="1400" b="0" i="0" u="none" strike="noStrike" baseline="0" dirty="0"/>
              <a:t>ț</a:t>
            </a:r>
            <a:r>
              <a:rPr lang="en-US" sz="1400" b="0" i="0" u="none" strike="noStrike" baseline="0" dirty="0" err="1"/>
              <a:t>iei</a:t>
            </a:r>
            <a:r>
              <a:rPr lang="en-US" sz="1400" b="0" i="0" u="none" strike="noStrike" baseline="0" dirty="0"/>
              <a:t> la </a:t>
            </a:r>
            <a:r>
              <a:rPr lang="en-US" sz="1400" b="0" i="0" u="none" strike="noStrike" baseline="0" dirty="0" err="1"/>
              <a:t>nivel</a:t>
            </a:r>
            <a:r>
              <a:rPr lang="en-US" sz="1400" b="0" i="0" u="none" strike="noStrike" baseline="0" dirty="0"/>
              <a:t> regional/multi </a:t>
            </a:r>
            <a:r>
              <a:rPr lang="en-US" sz="1400" b="0" i="0" u="none" strike="noStrike" baseline="0" dirty="0" err="1"/>
              <a:t>regional,a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practicilor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curente</a:t>
            </a:r>
            <a:r>
              <a:rPr lang="en-US" sz="1400" b="0" i="0" u="none" strike="noStrike" baseline="0" dirty="0"/>
              <a:t> </a:t>
            </a:r>
            <a:r>
              <a:rPr lang="ro-RO" sz="1400" b="0" i="0" u="none" strike="noStrike" baseline="0" dirty="0"/>
              <a:t>ș</a:t>
            </a:r>
            <a:r>
              <a:rPr lang="en-US" sz="1400" b="0" i="0" u="none" strike="noStrike" baseline="0" dirty="0" err="1"/>
              <a:t>i</a:t>
            </a:r>
            <a:r>
              <a:rPr lang="en-US" sz="1400" b="0" i="0" u="none" strike="noStrike" baseline="0" dirty="0"/>
              <a:t> a </a:t>
            </a:r>
            <a:r>
              <a:rPr lang="en-US" sz="1400" b="0" i="0" u="none" strike="noStrike" baseline="0" dirty="0" err="1"/>
              <a:t>nevoilor</a:t>
            </a:r>
            <a:r>
              <a:rPr lang="en-US" sz="1400" b="0" i="0" u="none" strike="noStrike" baseline="0" dirty="0"/>
              <a:t> </a:t>
            </a:r>
            <a:r>
              <a:rPr lang="it-IT" sz="1400" b="0" i="0" u="none" strike="noStrike" baseline="0" dirty="0"/>
              <a:t>de interven</a:t>
            </a:r>
            <a:r>
              <a:rPr lang="ro-RO" sz="1400" b="0" i="0" u="none" strike="noStrike" baseline="0" dirty="0"/>
              <a:t>ț</a:t>
            </a:r>
            <a:r>
              <a:rPr lang="it-IT" sz="1400" b="0" i="0" u="none" strike="noStrike" baseline="0" dirty="0"/>
              <a:t>ie la nivelul sistemului  de informare coordonat</a:t>
            </a:r>
            <a:r>
              <a:rPr lang="ro-RO" sz="1400" dirty="0"/>
              <a:t>ă</a:t>
            </a:r>
            <a:r>
              <a:rPr lang="it-IT" sz="1400" b="0" i="0" u="none" strike="noStrike" baseline="0" dirty="0"/>
              <a:t>,</a:t>
            </a:r>
            <a:r>
              <a:rPr lang="ro-RO" sz="1400" b="0" i="0" u="none" strike="noStrike" baseline="0" dirty="0"/>
              <a:t> </a:t>
            </a:r>
            <a:r>
              <a:rPr lang="ro-RO" sz="1400" dirty="0"/>
              <a:t>î</a:t>
            </a:r>
            <a:r>
              <a:rPr lang="it-IT" sz="1400" b="0" i="0" u="none" strike="noStrike" baseline="0" dirty="0"/>
              <a:t>n ambele sensuri,</a:t>
            </a:r>
            <a:r>
              <a:rPr lang="ro-RO" sz="1400" b="0" i="0" u="none" strike="noStrike" baseline="0" dirty="0"/>
              <a:t> </a:t>
            </a:r>
            <a:r>
              <a:rPr lang="it-IT" sz="1400" b="0" i="0" u="none" strike="noStrike" baseline="0" dirty="0"/>
              <a:t>de la companii/sectorul </a:t>
            </a:r>
            <a:r>
              <a:rPr lang="fr-FR" sz="1400" b="0" i="0" u="none" strike="noStrike" baseline="0" dirty="0" err="1"/>
              <a:t>privat</a:t>
            </a:r>
            <a:r>
              <a:rPr lang="fr-FR" sz="1400" b="0" i="0" u="none" strike="noStrike" baseline="0" dirty="0"/>
              <a:t> c</a:t>
            </a:r>
            <a:r>
              <a:rPr lang="ro-RO" sz="1400" b="0" i="0" u="none" strike="noStrike" baseline="0" dirty="0"/>
              <a:t>ă</a:t>
            </a:r>
            <a:r>
              <a:rPr lang="fr-FR" sz="1400" b="0" i="0" u="none" strike="noStrike" baseline="0" dirty="0" err="1"/>
              <a:t>tre</a:t>
            </a:r>
            <a:r>
              <a:rPr lang="fr-FR" sz="1400" b="0" i="0" u="none" strike="noStrike" baseline="0" dirty="0"/>
              <a:t> re</a:t>
            </a:r>
            <a:r>
              <a:rPr lang="ro-RO" sz="1400" b="0" i="0" u="none" strike="noStrike" baseline="0" dirty="0"/>
              <a:t>ț</a:t>
            </a:r>
            <a:r>
              <a:rPr lang="fr-FR" sz="1400" b="0" i="0" u="none" strike="noStrike" baseline="0" dirty="0" err="1"/>
              <a:t>eaua</a:t>
            </a:r>
            <a:r>
              <a:rPr lang="fr-FR" sz="1400" b="0" i="0" u="none" strike="noStrike" baseline="0" dirty="0"/>
              <a:t> unit</a:t>
            </a:r>
            <a:r>
              <a:rPr lang="ro-RO" sz="1400" b="0" i="0" u="none" strike="noStrike" baseline="0" dirty="0"/>
              <a:t>ă</a:t>
            </a:r>
            <a:r>
              <a:rPr lang="ro-RO" sz="1400" dirty="0"/>
              <a:t>ț</a:t>
            </a:r>
            <a:r>
              <a:rPr lang="fr-FR" sz="1400" b="0" i="0" u="none" strike="noStrike" baseline="0" dirty="0" err="1"/>
              <a:t>ilor</a:t>
            </a:r>
            <a:r>
              <a:rPr lang="fr-FR" sz="1400" b="0" i="0" u="none" strike="noStrike" baseline="0" dirty="0"/>
              <a:t>  de </a:t>
            </a:r>
            <a:r>
              <a:rPr lang="ro-RO" sz="1400" dirty="0"/>
              <a:t>î</a:t>
            </a:r>
            <a:r>
              <a:rPr lang="fr-FR" sz="1400" b="0" i="0" u="none" strike="noStrike" baseline="0" dirty="0"/>
              <a:t>nv</a:t>
            </a:r>
            <a:r>
              <a:rPr lang="ro-RO" sz="1400" b="0" i="0" u="none" strike="noStrike" baseline="0" dirty="0"/>
              <a:t>ă</a:t>
            </a:r>
            <a:r>
              <a:rPr lang="ro-RO" sz="1400" dirty="0"/>
              <a:t>ță</a:t>
            </a:r>
            <a:r>
              <a:rPr lang="fr-FR" sz="1400" b="0" i="0" u="none" strike="noStrike" baseline="0" dirty="0"/>
              <a:t>m</a:t>
            </a:r>
            <a:r>
              <a:rPr lang="ro-RO" sz="1400" dirty="0"/>
              <a:t>â</a:t>
            </a:r>
            <a:r>
              <a:rPr lang="fr-FR" sz="1400" b="0" i="0" u="none" strike="noStrike" baseline="0" dirty="0"/>
              <a:t>nt </a:t>
            </a:r>
          </a:p>
          <a:p>
            <a:pPr algn="l"/>
            <a:r>
              <a:rPr lang="pt-BR" sz="1400" b="0" i="0" u="none" strike="noStrike" baseline="0" dirty="0"/>
              <a:t>- o baz</a:t>
            </a:r>
            <a:r>
              <a:rPr lang="ro-RO" sz="1400" b="0" i="0" u="none" strike="noStrike" baseline="0" dirty="0"/>
              <a:t>ă</a:t>
            </a:r>
            <a:r>
              <a:rPr lang="pt-BR" sz="1400" b="0" i="0" u="none" strike="noStrike" baseline="0" dirty="0"/>
              <a:t> de date cu informa</a:t>
            </a:r>
            <a:r>
              <a:rPr lang="ro-RO" sz="1400" b="0" i="0" u="none" strike="noStrike" baseline="0" dirty="0"/>
              <a:t>ț</a:t>
            </a:r>
            <a:r>
              <a:rPr lang="pt-BR" sz="1400" b="0" i="0" u="none" strike="noStrike" baseline="0" dirty="0"/>
              <a:t>ii colectate ca urmare a derul</a:t>
            </a:r>
            <a:r>
              <a:rPr lang="ro-RO" sz="1400" b="0" i="0" u="none" strike="noStrike" baseline="0" dirty="0"/>
              <a:t>ă</a:t>
            </a:r>
            <a:r>
              <a:rPr lang="pt-BR" sz="1400" b="0" i="0" u="none" strike="noStrike" baseline="0" dirty="0"/>
              <a:t>rii analizei</a:t>
            </a:r>
          </a:p>
          <a:p>
            <a:pPr algn="l"/>
            <a:r>
              <a:rPr lang="it-IT" sz="1400" b="0" i="0" u="none" strike="noStrike" baseline="0" dirty="0"/>
              <a:t>- acorduri de aderare la re</a:t>
            </a:r>
            <a:r>
              <a:rPr lang="ro-RO" sz="1400" b="0" i="0" u="none" strike="noStrike" baseline="0" dirty="0"/>
              <a:t>ț</a:t>
            </a:r>
            <a:r>
              <a:rPr lang="it-IT" sz="1400" b="0" i="0" u="none" strike="noStrike" baseline="0" dirty="0"/>
              <a:t>ea semnate</a:t>
            </a:r>
            <a:endParaRPr lang="en-US" sz="1400" b="0" i="0" u="none" strike="noStrike" baseline="0" dirty="0"/>
          </a:p>
          <a:p>
            <a:pPr algn="l"/>
            <a:r>
              <a:rPr lang="it-IT" sz="1400" b="0" i="0" u="none" strike="noStrike" baseline="0" dirty="0"/>
              <a:t>- o re</a:t>
            </a:r>
            <a:r>
              <a:rPr lang="ro-RO" sz="1400" b="0" i="0" u="none" strike="noStrike" baseline="0" dirty="0"/>
              <a:t>ț</a:t>
            </a:r>
            <a:r>
              <a:rPr lang="it-IT" sz="1400" b="0" i="0" u="none" strike="noStrike" baseline="0" dirty="0"/>
              <a:t>ea </a:t>
            </a:r>
            <a:r>
              <a:rPr lang="ro-RO" sz="1400" dirty="0"/>
              <a:t>î</a:t>
            </a:r>
            <a:r>
              <a:rPr lang="it-IT" sz="1400" b="0" i="0" u="none" strike="noStrike" baseline="0" dirty="0"/>
              <a:t>nfiin</a:t>
            </a:r>
            <a:r>
              <a:rPr lang="ro-RO" sz="1400" dirty="0"/>
              <a:t>ț</a:t>
            </a:r>
            <a:r>
              <a:rPr lang="it-IT" sz="1400" b="0" i="0" u="none" strike="noStrike" baseline="0" dirty="0"/>
              <a:t>at</a:t>
            </a:r>
            <a:r>
              <a:rPr lang="ro-RO" sz="1400" b="0" i="0" u="none" strike="noStrike" baseline="0" dirty="0"/>
              <a:t>ă</a:t>
            </a:r>
            <a:r>
              <a:rPr lang="it-IT" sz="1400" b="0" i="0" u="none" strike="noStrike" baseline="0" dirty="0"/>
              <a:t> </a:t>
            </a:r>
            <a:r>
              <a:rPr lang="ro-RO" sz="1400" dirty="0"/>
              <a:t>ș</a:t>
            </a:r>
            <a:r>
              <a:rPr lang="it-IT" sz="1400" b="0" i="0" u="none" strike="noStrike" baseline="0" dirty="0"/>
              <a:t>i activ</a:t>
            </a:r>
            <a:r>
              <a:rPr lang="ro-RO" sz="1400" b="0" i="0" u="none" strike="noStrike" baseline="0" dirty="0"/>
              <a:t>ă</a:t>
            </a:r>
            <a:r>
              <a:rPr lang="it-IT" sz="1400" b="0" i="0" u="none" strike="noStrike" baseline="0" dirty="0"/>
              <a:t> pentru sprijinirea implem</a:t>
            </a:r>
            <a:r>
              <a:rPr lang="ro-RO" sz="1400" b="0" i="0" u="none" strike="noStrike" baseline="0" dirty="0"/>
              <a:t>entării</a:t>
            </a:r>
            <a:r>
              <a:rPr lang="it-IT" sz="1400" b="0" i="0" u="none" strike="noStrike" baseline="0" dirty="0"/>
              <a:t> sist</a:t>
            </a:r>
            <a:r>
              <a:rPr lang="ro-RO" sz="1400" b="0" i="0" u="none" strike="noStrike" baseline="0" dirty="0"/>
              <a:t>emului</a:t>
            </a:r>
            <a:r>
              <a:rPr lang="it-IT" sz="1400" b="0" i="0" u="none" strike="noStrike" baseline="0" dirty="0"/>
              <a:t> de informare coordonat</a:t>
            </a:r>
            <a:r>
              <a:rPr lang="ro-RO" sz="1400" b="0" i="0" u="none" strike="noStrike" baseline="0" dirty="0"/>
              <a:t>ă</a:t>
            </a:r>
            <a:r>
              <a:rPr lang="it-IT" sz="1400" b="0" i="0" u="none" strike="noStrike" baseline="0" dirty="0"/>
              <a:t>,</a:t>
            </a:r>
            <a:r>
              <a:rPr lang="ro-RO" sz="1400" dirty="0"/>
              <a:t>î</a:t>
            </a:r>
            <a:r>
              <a:rPr lang="it-IT" sz="1400" b="0" i="0" u="none" strike="noStrike" baseline="0" dirty="0"/>
              <a:t>n ambele </a:t>
            </a:r>
            <a:r>
              <a:rPr lang="fr-FR" sz="1400" b="0" i="0" u="none" strike="noStrike" baseline="0" dirty="0" err="1"/>
              <a:t>sensuri:de</a:t>
            </a:r>
            <a:r>
              <a:rPr lang="fr-FR" sz="1400" b="0" i="0" u="none" strike="noStrike" baseline="0" dirty="0"/>
              <a:t> la </a:t>
            </a:r>
            <a:r>
              <a:rPr lang="fr-FR" sz="1400" b="0" i="0" u="none" strike="noStrike" baseline="0" dirty="0" err="1"/>
              <a:t>companii</a:t>
            </a:r>
            <a:r>
              <a:rPr lang="fr-FR" sz="1400" b="0" i="0" u="none" strike="noStrike" baseline="0" dirty="0"/>
              <a:t>/</a:t>
            </a:r>
            <a:r>
              <a:rPr lang="fr-FR" sz="1400" b="0" i="0" u="none" strike="noStrike" baseline="0" dirty="0" err="1"/>
              <a:t>sect</a:t>
            </a:r>
            <a:r>
              <a:rPr lang="ro-RO" sz="1400" b="0" i="0" u="none" strike="noStrike" baseline="0" dirty="0"/>
              <a:t>or</a:t>
            </a:r>
            <a:r>
              <a:rPr lang="fr-FR" sz="1400" b="0" i="0" u="none" strike="noStrike" baseline="0" dirty="0"/>
              <a:t> </a:t>
            </a:r>
            <a:r>
              <a:rPr lang="fr-FR" sz="1400" b="0" i="0" u="none" strike="noStrike" baseline="0" dirty="0" err="1"/>
              <a:t>privat</a:t>
            </a:r>
            <a:r>
              <a:rPr lang="fr-FR" sz="1400" b="0" i="0" u="none" strike="noStrike" baseline="0" dirty="0"/>
              <a:t> c</a:t>
            </a:r>
            <a:r>
              <a:rPr lang="ro-RO" sz="1400" b="0" i="0" u="none" strike="noStrike" baseline="0" dirty="0"/>
              <a:t>ă</a:t>
            </a:r>
            <a:r>
              <a:rPr lang="fr-FR" sz="1400" b="0" i="0" u="none" strike="noStrike" baseline="0" dirty="0" err="1"/>
              <a:t>tre</a:t>
            </a:r>
            <a:r>
              <a:rPr lang="fr-FR" sz="1400" b="0" i="0" u="none" strike="noStrike" baseline="0" dirty="0"/>
              <a:t> re</a:t>
            </a:r>
            <a:r>
              <a:rPr lang="ro-RO" sz="1400" b="0" i="0" u="none" strike="noStrike" baseline="0" dirty="0"/>
              <a:t>ț</a:t>
            </a:r>
            <a:r>
              <a:rPr lang="fr-FR" sz="1400" b="0" i="0" u="none" strike="noStrike" baseline="0" dirty="0" err="1"/>
              <a:t>eaua</a:t>
            </a:r>
            <a:r>
              <a:rPr lang="fr-FR" sz="1400" b="0" i="0" u="none" strike="noStrike" baseline="0" dirty="0"/>
              <a:t> unit</a:t>
            </a:r>
            <a:r>
              <a:rPr lang="ro-RO" sz="1400" dirty="0"/>
              <a:t>ăț</a:t>
            </a:r>
            <a:r>
              <a:rPr lang="ro-RO" sz="1400" b="0" i="0" u="none" strike="noStrike" baseline="0" dirty="0"/>
              <a:t>ilor</a:t>
            </a:r>
            <a:r>
              <a:rPr lang="fr-FR" sz="1400" b="0" i="0" u="none" strike="noStrike" baseline="0" dirty="0"/>
              <a:t> de </a:t>
            </a:r>
            <a:r>
              <a:rPr lang="ro-RO" sz="1400" dirty="0"/>
              <a:t>învățământ</a:t>
            </a:r>
            <a:endParaRPr lang="fr-FR" sz="1400" b="0" i="0" u="none" strike="noStrike" baseline="0" dirty="0"/>
          </a:p>
          <a:p>
            <a:pPr algn="l"/>
            <a:r>
              <a:rPr lang="en-US" sz="1400" b="0" i="0" u="none" strike="noStrike" baseline="0" dirty="0"/>
              <a:t>- agenda </a:t>
            </a:r>
            <a:r>
              <a:rPr lang="en-US" sz="1400" b="0" i="0" u="none" strike="noStrike" baseline="0" dirty="0" err="1"/>
              <a:t>atelierelor</a:t>
            </a:r>
            <a:r>
              <a:rPr lang="en-US" sz="1400" b="0" i="0" u="none" strike="noStrike" baseline="0" dirty="0"/>
              <a:t> de </a:t>
            </a:r>
            <a:r>
              <a:rPr lang="en-US" sz="1400" b="0" i="0" u="none" strike="noStrike" baseline="0" dirty="0" err="1"/>
              <a:t>lucru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elaborat</a:t>
            </a:r>
            <a:r>
              <a:rPr lang="ro-RO" sz="1400" b="0" i="0" u="none" strike="noStrike" baseline="0" dirty="0"/>
              <a:t>ă</a:t>
            </a:r>
            <a:endParaRPr lang="en-US" sz="1400" b="0" i="0" u="none" strike="noStrike" baseline="0" dirty="0"/>
          </a:p>
          <a:p>
            <a:pPr algn="l"/>
            <a:r>
              <a:rPr lang="en-US" sz="1400" b="0" i="0" u="none" strike="noStrike" baseline="0" dirty="0"/>
              <a:t>- </a:t>
            </a:r>
            <a:r>
              <a:rPr lang="en-US" sz="1400" b="0" i="0" u="none" strike="noStrike" baseline="0" dirty="0" err="1"/>
              <a:t>prezent</a:t>
            </a:r>
            <a:r>
              <a:rPr lang="ro-RO" sz="1400" b="0" i="0" u="none" strike="noStrike" baseline="0" dirty="0"/>
              <a:t>ă</a:t>
            </a:r>
            <a:r>
              <a:rPr lang="en-US" sz="1400" b="0" i="0" u="none" strike="noStrike" baseline="0" dirty="0" err="1"/>
              <a:t>ri</a:t>
            </a:r>
            <a:r>
              <a:rPr lang="en-US" sz="1400" b="0" i="0" u="none" strike="noStrike" baseline="0" dirty="0"/>
              <a:t> elaborate;</a:t>
            </a:r>
          </a:p>
          <a:p>
            <a:pPr algn="l"/>
            <a:r>
              <a:rPr lang="pt-BR" sz="1400" b="0" i="0" u="none" strike="noStrike" baseline="0" dirty="0"/>
              <a:t>- 4 ateliere de lucru de o zi cu o medie de 15 participan</a:t>
            </a:r>
            <a:r>
              <a:rPr lang="ro-RO" sz="1400" b="0" i="0" u="none" strike="noStrike" baseline="0" dirty="0"/>
              <a:t>ț</a:t>
            </a:r>
            <a:r>
              <a:rPr lang="pt-BR" sz="1400" b="0" i="0" u="none" strike="noStrike" baseline="0" dirty="0"/>
              <a:t>i/atelier de lucru </a:t>
            </a:r>
          </a:p>
          <a:p>
            <a:pPr algn="l"/>
            <a:r>
              <a:rPr lang="en-US" sz="1400" b="0" i="0" u="none" strike="noStrike" baseline="0" dirty="0"/>
              <a:t>- </a:t>
            </a:r>
            <a:r>
              <a:rPr lang="en-US" sz="1400" b="0" i="0" u="none" strike="noStrike" baseline="0" dirty="0" err="1"/>
              <a:t>liste</a:t>
            </a:r>
            <a:r>
              <a:rPr lang="en-US" sz="1400" b="0" i="0" u="none" strike="noStrike" baseline="0" dirty="0"/>
              <a:t> de </a:t>
            </a:r>
            <a:r>
              <a:rPr lang="en-US" sz="1400" b="0" i="0" u="none" strike="noStrike" baseline="0" dirty="0" err="1"/>
              <a:t>prez</a:t>
            </a:r>
            <a:r>
              <a:rPr lang="ro-RO" sz="1400" b="0" i="0" u="none" strike="noStrike" baseline="0" dirty="0"/>
              <a:t>ență</a:t>
            </a:r>
            <a:r>
              <a:rPr lang="en-US" sz="1400" b="0" i="0" u="none" strike="noStrike" baseline="0" dirty="0"/>
              <a:t> cu </a:t>
            </a:r>
            <a:r>
              <a:rPr lang="en-US" sz="1400" b="0" i="0" u="none" strike="noStrike" baseline="0" dirty="0" err="1"/>
              <a:t>aprox</a:t>
            </a:r>
            <a:r>
              <a:rPr lang="ro-RO" sz="1400" b="0" i="0" u="none" strike="noStrike" baseline="0" dirty="0"/>
              <a:t>. </a:t>
            </a:r>
            <a:r>
              <a:rPr lang="en-US" sz="1400" b="0" i="0" u="none" strike="noStrike" baseline="0" dirty="0"/>
              <a:t>60 de </a:t>
            </a:r>
            <a:r>
              <a:rPr lang="en-US" sz="1400" b="0" i="0" u="none" strike="noStrike" baseline="0" dirty="0" err="1"/>
              <a:t>particip</a:t>
            </a:r>
            <a:r>
              <a:rPr lang="ro-RO" sz="1400" b="0" i="0" u="none" strike="noStrike" baseline="0" dirty="0"/>
              <a:t>anți</a:t>
            </a:r>
            <a:r>
              <a:rPr lang="en-US" sz="1400" b="0" i="0" u="none" strike="noStrike" baseline="0" dirty="0"/>
              <a:t> din r</a:t>
            </a:r>
            <a:r>
              <a:rPr lang="ro-RO" sz="1400" b="0" i="0" u="none" strike="noStrike" baseline="0" dirty="0"/>
              <a:t>â</a:t>
            </a:r>
            <a:r>
              <a:rPr lang="en-US" sz="1400" b="0" i="0" u="none" strike="noStrike" baseline="0" dirty="0" err="1"/>
              <a:t>ndurile</a:t>
            </a:r>
            <a:r>
              <a:rPr lang="en-US" sz="1400" b="0" i="0" u="none" strike="noStrike" baseline="0" dirty="0"/>
              <a:t> unit</a:t>
            </a:r>
            <a:r>
              <a:rPr lang="ro-RO" sz="1400" b="0" i="0" u="none" strike="noStrike" baseline="0" dirty="0"/>
              <a:t>ă</a:t>
            </a:r>
            <a:r>
              <a:rPr lang="ro-RO" sz="1400" dirty="0"/>
              <a:t>ților</a:t>
            </a:r>
            <a:r>
              <a:rPr lang="en-US" sz="1400" b="0" i="0" u="none" strike="noStrike" baseline="0" dirty="0"/>
              <a:t> de </a:t>
            </a:r>
            <a:r>
              <a:rPr lang="ro-RO" sz="1400" dirty="0"/>
              <a:t>î</a:t>
            </a:r>
            <a:r>
              <a:rPr lang="en-US" sz="1400" b="0" i="0" u="none" strike="noStrike" baseline="0" dirty="0" err="1"/>
              <a:t>nv</a:t>
            </a:r>
            <a:r>
              <a:rPr lang="ro-RO" sz="1400" b="0" i="0" u="none" strike="noStrike" baseline="0" dirty="0"/>
              <a:t>ă</a:t>
            </a:r>
            <a:r>
              <a:rPr lang="ro-RO" sz="1400" dirty="0"/>
              <a:t>țământ</a:t>
            </a:r>
            <a:r>
              <a:rPr lang="en-US" sz="1400" b="0" i="0" u="none" strike="noStrike" baseline="0" dirty="0"/>
              <a:t> </a:t>
            </a:r>
            <a:r>
              <a:rPr lang="ro-RO" sz="1400" dirty="0"/>
              <a:t>și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mediului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privat</a:t>
            </a:r>
            <a:r>
              <a:rPr lang="en-US" sz="1400" b="0" i="0" u="none" strike="noStrike" baseline="0" dirty="0"/>
              <a:t> la Cele 4 </a:t>
            </a:r>
            <a:r>
              <a:rPr lang="en-US" sz="1400" b="0" i="0" u="none" strike="noStrike" baseline="0" dirty="0" err="1"/>
              <a:t>ateliere</a:t>
            </a:r>
            <a:r>
              <a:rPr lang="en-US" sz="1400" b="0" i="0" u="none" strike="noStrike" baseline="0" dirty="0"/>
              <a:t> de </a:t>
            </a:r>
            <a:r>
              <a:rPr lang="en-US" sz="1400" b="0" i="0" u="none" strike="noStrike" baseline="0" dirty="0" err="1"/>
              <a:t>lucru</a:t>
            </a:r>
            <a:endParaRPr lang="en-US" sz="1400" b="0" i="0" u="none" strike="noStrike" baseline="0" dirty="0"/>
          </a:p>
          <a:p>
            <a:pPr algn="l"/>
            <a:r>
              <a:rPr lang="en-US" sz="1400" b="0" i="0" u="none" strike="noStrike" baseline="0" dirty="0"/>
              <a:t>- un plan de ac</a:t>
            </a:r>
            <a:r>
              <a:rPr lang="ro-RO" sz="1400" b="0" i="0" u="none" strike="noStrike" baseline="0" dirty="0"/>
              <a:t>ț</a:t>
            </a:r>
            <a:r>
              <a:rPr lang="en-US" sz="1400" b="0" i="0" u="none" strike="noStrike" baseline="0" dirty="0" err="1"/>
              <a:t>iune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pentru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derularea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activit</a:t>
            </a:r>
            <a:r>
              <a:rPr lang="ro-RO" sz="1400" b="0" i="0" u="none" strike="noStrike" baseline="0" dirty="0"/>
              <a:t>ății</a:t>
            </a:r>
            <a:r>
              <a:rPr lang="en-US" sz="1400" b="0" i="0" u="none" strike="noStrike" baseline="0" dirty="0"/>
              <a:t> re</a:t>
            </a:r>
            <a:r>
              <a:rPr lang="ro-RO" sz="1400" b="0" i="0" u="none" strike="noStrike" baseline="0" dirty="0"/>
              <a:t>ț</a:t>
            </a:r>
            <a:r>
              <a:rPr lang="en-US" sz="1400" b="0" i="0" u="none" strike="noStrike" baseline="0" dirty="0" err="1"/>
              <a:t>elei</a:t>
            </a:r>
            <a:r>
              <a:rPr lang="en-US" sz="1400" b="0" i="0" u="none" strike="noStrike" baseline="0" dirty="0"/>
              <a:t> </a:t>
            </a:r>
            <a:r>
              <a:rPr lang="en-US" sz="1400" b="0" i="0" u="none" strike="noStrike" baseline="0" dirty="0" err="1"/>
              <a:t>aprobat</a:t>
            </a:r>
            <a:r>
              <a:rPr lang="ro-RO" sz="1400" b="0" i="0" u="none" strike="noStrike" baseline="0" dirty="0"/>
              <a:t>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7717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317072"/>
            <a:ext cx="9048483" cy="3539659"/>
          </a:xfrm>
        </p:spPr>
        <p:txBody>
          <a:bodyPr>
            <a:normAutofit/>
          </a:bodyPr>
          <a:lstStyle/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Obiectivul</a:t>
            </a:r>
            <a:r>
              <a:rPr lang="en-US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general- 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proiectul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îș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propune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ro-RO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într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-un interval de  24 de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luni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îmbunătățească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competențele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număr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182 de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viitori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absolven</a:t>
            </a:r>
            <a:r>
              <a:rPr lang="ro-RO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învățământul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secundar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ș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</a:t>
            </a:r>
            <a:r>
              <a:rPr lang="ro-RO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non-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universitar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liceele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tehnologice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școli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ș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postiliceale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) din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regiunea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Sud-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Muntenia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ș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Sud-Est cu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domiciliul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una din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zonele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puțin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dezvoltate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României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</a:t>
            </a:r>
            <a:r>
              <a:rPr lang="ro-RO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gradului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lor de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ocupare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 pia</a:t>
            </a:r>
            <a:r>
              <a:rPr lang="ro-RO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14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317072"/>
            <a:ext cx="9048483" cy="3539659"/>
          </a:xfrm>
        </p:spPr>
        <p:txBody>
          <a:bodyPr>
            <a:normAutofit fontScale="25000" lnSpcReduction="20000"/>
          </a:bodyPr>
          <a:lstStyle/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5600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Obiective</a:t>
            </a:r>
            <a:r>
              <a:rPr lang="it-IT" sz="56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5600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specifice</a:t>
            </a:r>
            <a:r>
              <a:rPr lang="it-IT" sz="56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marR="0" indent="-28575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Oferirea de 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servicii specializate de orientare 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consiliere profesional</a:t>
            </a:r>
            <a:r>
              <a:rPr lang="ro-RO" sz="56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pentru sprijinirea tranzi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iei de la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coal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la via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 activă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accederea pe pia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 muncii pentru 182 de elevi;</a:t>
            </a:r>
            <a:endParaRPr lang="en-US" sz="5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Cr</a:t>
            </a:r>
            <a:r>
              <a:rPr lang="ro-RO" sz="56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eș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terea num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rului de parteneriate 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locale dintre unit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ile de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nv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ță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â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nt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mediul de afaceri pentru 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promovarea, organizarea 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derularea de stagii de practic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specializate </a:t>
            </a:r>
            <a:r>
              <a:rPr lang="ro-RO" sz="56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beneficiul grupului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astfel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nc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â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 s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flexibilizexe traseele c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tre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dinspre companii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coal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en-US" sz="5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Consolidarea cuno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tin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elor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abilit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ilor practice ale beneficiarilor proiectului prin organizarea si derularea de stagii de preg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tire practic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pentru 182 elevi; </a:t>
            </a:r>
            <a:endParaRPr lang="en-US" sz="5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Calificarea unui num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 de 140 de persoane 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din grupul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(respectiv min. 76% din totalul persoanelor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nscrise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grupul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inta) la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ncetarea calitatii de participant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proiect. </a:t>
            </a:r>
            <a:endParaRPr lang="en-US" sz="5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23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DA1C-2B0B-452D-A7ED-516ED8E7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3704" y="1553592"/>
            <a:ext cx="6631619" cy="1278385"/>
          </a:xfrm>
        </p:spPr>
        <p:txBody>
          <a:bodyPr/>
          <a:lstStyle/>
          <a:p>
            <a:pPr algn="ctr"/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it-IT" sz="18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br>
              <a:rPr lang="en-US" sz="18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4F773-C325-4A9B-9139-CC7502DF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317072"/>
            <a:ext cx="9048483" cy="3539659"/>
          </a:xfrm>
        </p:spPr>
        <p:txBody>
          <a:bodyPr>
            <a:normAutofit fontScale="25000" lnSpcReduction="20000"/>
          </a:bodyPr>
          <a:lstStyle/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5600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Obiective</a:t>
            </a:r>
            <a:r>
              <a:rPr lang="it-IT" sz="56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5600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specifice</a:t>
            </a:r>
            <a:r>
              <a:rPr lang="it-IT" sz="56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marR="0" indent="-28575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Ocuparea unui loc de munc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 c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tre 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minimum 40 persoane 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din grupul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(21% din totalul persoanelor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nscrise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grupul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intă) la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ncetarea calit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ăț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ii de participant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proiect. </a:t>
            </a:r>
            <a:endParaRPr lang="en-US" sz="5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Stimularea grupului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pentru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mbunătățirea continuă a competențelor profesionale cu accent pe cele necesare 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sectoarele economice cu poten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ial competitiv identificate conform SNC/SNCDI, cu 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orientarea a minim 20 de persoane din grupul 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(10% din totalul grupului tinta) c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tre formare continua c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tre formare continu</a:t>
            </a:r>
            <a:r>
              <a:rPr lang="ro-RO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ă</a:t>
            </a:r>
            <a:r>
              <a:rPr lang="it-IT" sz="5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56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i/sau educa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ie, prin noi programe de educa</a:t>
            </a:r>
            <a:r>
              <a:rPr lang="ro-RO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ț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ie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i/sau formare la încetarea calității de participant </a:t>
            </a:r>
            <a:r>
              <a:rPr lang="ro-RO" sz="56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</a:t>
            </a:r>
            <a:r>
              <a:rPr lang="it-IT" sz="5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proiect. </a:t>
            </a:r>
            <a:endParaRPr lang="en-US" sz="5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0656CF-4C5C-450A-9AC8-874C14AC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3817" y="6036816"/>
            <a:ext cx="3109758" cy="444384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cofinantat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Fondul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European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Programul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Operational Capital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2014 – 2020,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Stagii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pentru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elevi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Regiuni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dezvoltate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0B9BC-CDD5-4ACF-A1AE-E0B234D4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58" y="306212"/>
            <a:ext cx="8425402" cy="865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A5E6E-86C2-44E9-98DB-2C6CF04AC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20" y="5856732"/>
            <a:ext cx="782807" cy="517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4C662-0346-4140-80CC-FA321E45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54" y="5925607"/>
            <a:ext cx="782807" cy="5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414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3354</Words>
  <Application>Microsoft Office PowerPoint</Application>
  <PresentationFormat>Widescreen</PresentationFormat>
  <Paragraphs>156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Raleway</vt:lpstr>
      <vt:lpstr>Times New Roman</vt:lpstr>
      <vt:lpstr>Trebuchet MS</vt:lpstr>
      <vt:lpstr>Wingdings</vt:lpstr>
      <vt:lpstr>Wingdings 3</vt:lpstr>
      <vt:lpstr>Facet</vt:lpstr>
      <vt:lpstr>Prezentarea Retelei care va sprijini implementarea sistemului de informare coordonata, in ambele sensuri, de la companii/ sectorul privat catre reteaua unitatilor de invatamant  realizata in cadrul activitatii A.4.2 Crearea unui sistem de informare coordonată, în ambele sensuri: de la companii/sectorul privat către rețeaua unităților de învățământ      Practică pentru o carieră de success - PRACTIC-ON   - ID 131118</vt:lpstr>
      <vt:lpstr>Descrierea proiectului </vt:lpstr>
      <vt:lpstr> </vt:lpstr>
      <vt:lpstr>PowerPoint Presentation</vt:lpstr>
      <vt:lpstr>PowerPoint Presentation</vt:lpstr>
      <vt:lpstr>PowerPoint Presentation</vt:lpstr>
      <vt:lpstr>Obiective Proiect </vt:lpstr>
      <vt:lpstr>Obiective Proiect </vt:lpstr>
      <vt:lpstr>Obiective Proiect </vt:lpstr>
      <vt:lpstr>Beneficiile grupului țintă </vt:lpstr>
      <vt:lpstr>Beneficiile Unitatilor de invatamant </vt:lpstr>
      <vt:lpstr>Beneficiile Companiilor </vt:lpstr>
      <vt:lpstr>Reteaua  </vt:lpstr>
      <vt:lpstr>PARTENERIATUL PENTRU IMPLEMENTAREA SISTEMULUI DE INFORMARE COORDONATA, IN AMBELE SENSURI: DE LA COMPANII/ SECTORUL PRIVAT CATRE RETEAUA UNITATILOR DE INVATAMANT SECUNDAR SI TERTIAR NONUNIVERSITAR</vt:lpstr>
      <vt:lpstr>ADMITEREA MEMBRILOR IN CADRUL RETELEI</vt:lpstr>
      <vt:lpstr>Prezentarea RETELEI aplicantului</vt:lpstr>
      <vt:lpstr>ATRIBUTIILE RETELEI</vt:lpstr>
      <vt:lpstr>FUNCTIONAREAL RETELEI </vt:lpstr>
      <vt:lpstr>FUNCTIONAREAL RETELEI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Corina Miulescu</dc:creator>
  <cp:lastModifiedBy>Corina Miulescu</cp:lastModifiedBy>
  <cp:revision>85</cp:revision>
  <dcterms:created xsi:type="dcterms:W3CDTF">2020-12-14T14:22:41Z</dcterms:created>
  <dcterms:modified xsi:type="dcterms:W3CDTF">2022-11-03T09:01:30Z</dcterms:modified>
</cp:coreProperties>
</file>